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5349875"/>
  <p:notesSz cx="6858000" cy="9144000"/>
  <p:defaultTextStyle>
    <a:defPPr>
      <a:defRPr lang="en-US"/>
    </a:defPPr>
    <a:lvl1pPr marL="0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915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7829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6744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5659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4573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3488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2403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1317" algn="l" defTabSz="3689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5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8" d="100"/>
          <a:sy n="88" d="100"/>
        </p:scale>
        <p:origin x="1308" y="66"/>
      </p:cViewPr>
      <p:guideLst>
        <p:guide orient="horz" pos="1685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661929"/>
            <a:ext cx="6428423" cy="11467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3031596"/>
            <a:ext cx="5293995" cy="13671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1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167184"/>
            <a:ext cx="1407530" cy="35603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167184"/>
            <a:ext cx="4096544" cy="35603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3437790"/>
            <a:ext cx="6428423" cy="106254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2267506"/>
            <a:ext cx="6428423" cy="1170285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78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6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5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4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34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24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513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973380"/>
            <a:ext cx="2752037" cy="275419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973380"/>
            <a:ext cx="2752037" cy="275419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214243"/>
            <a:ext cx="6806565" cy="891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1197530"/>
            <a:ext cx="3341572" cy="49907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915" indent="0">
              <a:buNone/>
              <a:defRPr sz="1600" b="1"/>
            </a:lvl2pPr>
            <a:lvl3pPr marL="737829" indent="0">
              <a:buNone/>
              <a:defRPr sz="1500" b="1"/>
            </a:lvl3pPr>
            <a:lvl4pPr marL="1106744" indent="0">
              <a:buNone/>
              <a:defRPr sz="1300" b="1"/>
            </a:lvl4pPr>
            <a:lvl5pPr marL="1475659" indent="0">
              <a:buNone/>
              <a:defRPr sz="1300" b="1"/>
            </a:lvl5pPr>
            <a:lvl6pPr marL="1844573" indent="0">
              <a:buNone/>
              <a:defRPr sz="1300" b="1"/>
            </a:lvl6pPr>
            <a:lvl7pPr marL="2213488" indent="0">
              <a:buNone/>
              <a:defRPr sz="1300" b="1"/>
            </a:lvl7pPr>
            <a:lvl8pPr marL="2582403" indent="0">
              <a:buNone/>
              <a:defRPr sz="1300" b="1"/>
            </a:lvl8pPr>
            <a:lvl9pPr marL="295131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1696604"/>
            <a:ext cx="3341572" cy="30823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1197530"/>
            <a:ext cx="3342885" cy="49907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915" indent="0">
              <a:buNone/>
              <a:defRPr sz="1600" b="1"/>
            </a:lvl2pPr>
            <a:lvl3pPr marL="737829" indent="0">
              <a:buNone/>
              <a:defRPr sz="1500" b="1"/>
            </a:lvl3pPr>
            <a:lvl4pPr marL="1106744" indent="0">
              <a:buNone/>
              <a:defRPr sz="1300" b="1"/>
            </a:lvl4pPr>
            <a:lvl5pPr marL="1475659" indent="0">
              <a:buNone/>
              <a:defRPr sz="1300" b="1"/>
            </a:lvl5pPr>
            <a:lvl6pPr marL="1844573" indent="0">
              <a:buNone/>
              <a:defRPr sz="1300" b="1"/>
            </a:lvl6pPr>
            <a:lvl7pPr marL="2213488" indent="0">
              <a:buNone/>
              <a:defRPr sz="1300" b="1"/>
            </a:lvl7pPr>
            <a:lvl8pPr marL="2582403" indent="0">
              <a:buNone/>
              <a:defRPr sz="1300" b="1"/>
            </a:lvl8pPr>
            <a:lvl9pPr marL="295131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1696604"/>
            <a:ext cx="3342885" cy="30823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213004"/>
            <a:ext cx="2488126" cy="90650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213005"/>
            <a:ext cx="4227843" cy="456597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1119512"/>
            <a:ext cx="2488126" cy="3659463"/>
          </a:xfrm>
        </p:spPr>
        <p:txBody>
          <a:bodyPr/>
          <a:lstStyle>
            <a:lvl1pPr marL="0" indent="0">
              <a:buNone/>
              <a:defRPr sz="1100"/>
            </a:lvl1pPr>
            <a:lvl2pPr marL="368915" indent="0">
              <a:buNone/>
              <a:defRPr sz="1000"/>
            </a:lvl2pPr>
            <a:lvl3pPr marL="737829" indent="0">
              <a:buNone/>
              <a:defRPr sz="800"/>
            </a:lvl3pPr>
            <a:lvl4pPr marL="1106744" indent="0">
              <a:buNone/>
              <a:defRPr sz="700"/>
            </a:lvl4pPr>
            <a:lvl5pPr marL="1475659" indent="0">
              <a:buNone/>
              <a:defRPr sz="700"/>
            </a:lvl5pPr>
            <a:lvl6pPr marL="1844573" indent="0">
              <a:buNone/>
              <a:defRPr sz="700"/>
            </a:lvl6pPr>
            <a:lvl7pPr marL="2213488" indent="0">
              <a:buNone/>
              <a:defRPr sz="700"/>
            </a:lvl7pPr>
            <a:lvl8pPr marL="2582403" indent="0">
              <a:buNone/>
              <a:defRPr sz="700"/>
            </a:lvl8pPr>
            <a:lvl9pPr marL="295131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3744913"/>
            <a:ext cx="4537710" cy="44210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478021"/>
            <a:ext cx="4537710" cy="3209925"/>
          </a:xfrm>
        </p:spPr>
        <p:txBody>
          <a:bodyPr/>
          <a:lstStyle>
            <a:lvl1pPr marL="0" indent="0">
              <a:buNone/>
              <a:defRPr sz="2600"/>
            </a:lvl1pPr>
            <a:lvl2pPr marL="368915" indent="0">
              <a:buNone/>
              <a:defRPr sz="2300"/>
            </a:lvl2pPr>
            <a:lvl3pPr marL="737829" indent="0">
              <a:buNone/>
              <a:defRPr sz="1900"/>
            </a:lvl3pPr>
            <a:lvl4pPr marL="1106744" indent="0">
              <a:buNone/>
              <a:defRPr sz="1600"/>
            </a:lvl4pPr>
            <a:lvl5pPr marL="1475659" indent="0">
              <a:buNone/>
              <a:defRPr sz="1600"/>
            </a:lvl5pPr>
            <a:lvl6pPr marL="1844573" indent="0">
              <a:buNone/>
              <a:defRPr sz="1600"/>
            </a:lvl6pPr>
            <a:lvl7pPr marL="2213488" indent="0">
              <a:buNone/>
              <a:defRPr sz="1600"/>
            </a:lvl7pPr>
            <a:lvl8pPr marL="2582403" indent="0">
              <a:buNone/>
              <a:defRPr sz="1600"/>
            </a:lvl8pPr>
            <a:lvl9pPr marL="2951317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4187021"/>
            <a:ext cx="4537710" cy="627867"/>
          </a:xfrm>
        </p:spPr>
        <p:txBody>
          <a:bodyPr/>
          <a:lstStyle>
            <a:lvl1pPr marL="0" indent="0">
              <a:buNone/>
              <a:defRPr sz="1100"/>
            </a:lvl1pPr>
            <a:lvl2pPr marL="368915" indent="0">
              <a:buNone/>
              <a:defRPr sz="1000"/>
            </a:lvl2pPr>
            <a:lvl3pPr marL="737829" indent="0">
              <a:buNone/>
              <a:defRPr sz="800"/>
            </a:lvl3pPr>
            <a:lvl4pPr marL="1106744" indent="0">
              <a:buNone/>
              <a:defRPr sz="700"/>
            </a:lvl4pPr>
            <a:lvl5pPr marL="1475659" indent="0">
              <a:buNone/>
              <a:defRPr sz="700"/>
            </a:lvl5pPr>
            <a:lvl6pPr marL="1844573" indent="0">
              <a:buNone/>
              <a:defRPr sz="700"/>
            </a:lvl6pPr>
            <a:lvl7pPr marL="2213488" indent="0">
              <a:buNone/>
              <a:defRPr sz="700"/>
            </a:lvl7pPr>
            <a:lvl8pPr marL="2582403" indent="0">
              <a:buNone/>
              <a:defRPr sz="700"/>
            </a:lvl8pPr>
            <a:lvl9pPr marL="295131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214243"/>
            <a:ext cx="6806565" cy="891646"/>
          </a:xfrm>
          <a:prstGeom prst="rect">
            <a:avLst/>
          </a:prstGeom>
        </p:spPr>
        <p:txBody>
          <a:bodyPr vert="horz" lIns="73783" tIns="36891" rIns="73783" bIns="368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1248305"/>
            <a:ext cx="6806565" cy="3530670"/>
          </a:xfrm>
          <a:prstGeom prst="rect">
            <a:avLst/>
          </a:prstGeom>
        </p:spPr>
        <p:txBody>
          <a:bodyPr vert="horz" lIns="73783" tIns="36891" rIns="73783" bIns="368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4958542"/>
            <a:ext cx="1764665" cy="284831"/>
          </a:xfrm>
          <a:prstGeom prst="rect">
            <a:avLst/>
          </a:prstGeom>
        </p:spPr>
        <p:txBody>
          <a:bodyPr vert="horz" lIns="73783" tIns="36891" rIns="73783" bIns="368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A775-795F-0249-B917-34479E47329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4958542"/>
            <a:ext cx="2394903" cy="284831"/>
          </a:xfrm>
          <a:prstGeom prst="rect">
            <a:avLst/>
          </a:prstGeom>
        </p:spPr>
        <p:txBody>
          <a:bodyPr vert="horz" lIns="73783" tIns="36891" rIns="73783" bIns="3689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4958542"/>
            <a:ext cx="1764665" cy="284831"/>
          </a:xfrm>
          <a:prstGeom prst="rect">
            <a:avLst/>
          </a:prstGeom>
        </p:spPr>
        <p:txBody>
          <a:bodyPr vert="horz" lIns="73783" tIns="36891" rIns="73783" bIns="3689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C99A-A0F8-6346-897E-87AA0658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891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686" indent="-276686" algn="l" defTabSz="36891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9486" indent="-230572" algn="l" defTabSz="368915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2287" indent="-184457" algn="l" defTabSz="36891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201" indent="-184457" algn="l" defTabSz="36891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0116" indent="-184457" algn="l" defTabSz="368915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9031" indent="-184457" algn="l" defTabSz="36891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7945" indent="-184457" algn="l" defTabSz="36891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860" indent="-184457" algn="l" defTabSz="36891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5775" indent="-184457" algn="l" defTabSz="36891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915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829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744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5659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4573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488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2403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1317" algn="l" defTabSz="3689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236537"/>
            <a:ext cx="1918811" cy="40340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INVITATION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" y="769937"/>
            <a:ext cx="2819400" cy="152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b="1" dirty="0" smtClean="0">
                <a:solidFill>
                  <a:srgbClr val="80BA31"/>
                </a:solidFill>
              </a:rPr>
              <a:t>Challenges and Changes in Asthma Management</a:t>
            </a:r>
          </a:p>
          <a:p>
            <a:pPr algn="l"/>
            <a:endParaRPr lang="en-US" sz="1500" i="1" dirty="0" smtClean="0">
              <a:solidFill>
                <a:schemeClr val="accent5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r>
              <a:rPr lang="en-US" sz="1500" i="1" dirty="0" smtClean="0">
                <a:solidFill>
                  <a:schemeClr val="accent5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should clinicians know about options for add-on therapy and better asthma control</a:t>
            </a:r>
            <a:endParaRPr lang="en-US" sz="1500" i="1" dirty="0">
              <a:solidFill>
                <a:schemeClr val="accent5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250" y="2065337"/>
            <a:ext cx="2898775" cy="2133600"/>
          </a:xfrm>
          <a:prstGeom prst="rect">
            <a:avLst/>
          </a:prstGeom>
        </p:spPr>
        <p:txBody>
          <a:bodyPr vert="horz" lIns="73783" tIns="36891" rIns="73783" bIns="36891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b="1" dirty="0" smtClean="0">
                <a:solidFill>
                  <a:srgbClr val="80BA31"/>
                </a:solidFill>
                <a:latin typeface="+mj-lt"/>
                <a:ea typeface="+mj-ea"/>
                <a:cs typeface="+mj-cs"/>
              </a:rPr>
              <a:t>Date: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16th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April 2019 (Monday)</a:t>
            </a:r>
          </a:p>
          <a:p>
            <a:pPr lvl="0">
              <a:spcBef>
                <a:spcPct val="0"/>
              </a:spcBef>
            </a:pPr>
            <a:r>
              <a:rPr lang="en-US" sz="1400" b="1" dirty="0" smtClean="0">
                <a:solidFill>
                  <a:srgbClr val="80BA31"/>
                </a:solidFill>
              </a:rPr>
              <a:t>Time: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6.00pm – 8.00pm</a:t>
            </a:r>
          </a:p>
          <a:p>
            <a:pPr lvl="0">
              <a:spcBef>
                <a:spcPct val="0"/>
              </a:spcBef>
            </a:pPr>
            <a:r>
              <a:rPr lang="en-US" sz="1400" b="1" dirty="0" smtClean="0">
                <a:solidFill>
                  <a:srgbClr val="80BA31"/>
                </a:solidFill>
              </a:rPr>
              <a:t>Venue:</a:t>
            </a:r>
          </a:p>
          <a:p>
            <a:pPr lvl="0">
              <a:spcBef>
                <a:spcPct val="0"/>
              </a:spcBef>
            </a:pPr>
            <a:r>
              <a:rPr lang="en-US" sz="14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</a:t>
            </a:r>
            <a:r>
              <a:rPr lang="en-US" sz="14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Beac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 Seafood</a:t>
            </a:r>
          </a:p>
          <a:p>
            <a:pPr lvl="0">
              <a:spcBef>
                <a:spcPct val="0"/>
              </a:spcBef>
            </a:pPr>
            <a:r>
              <a:rPr lang="en-US" sz="14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 Building</a:t>
            </a:r>
            <a:endPara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BI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4503737"/>
            <a:ext cx="1236617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02" y="160337"/>
            <a:ext cx="2237423" cy="685800"/>
          </a:xfrm>
        </p:spPr>
        <p:txBody>
          <a:bodyPr>
            <a:normAutofit/>
          </a:bodyPr>
          <a:lstStyle/>
          <a:p>
            <a:pPr algn="l"/>
            <a:r>
              <a:rPr lang="en-US" sz="2400" b="1" i="1" dirty="0" err="1" smtClean="0">
                <a:solidFill>
                  <a:srgbClr val="80BA31"/>
                </a:solidFill>
              </a:rPr>
              <a:t>Programme</a:t>
            </a:r>
            <a:endParaRPr lang="en-US" sz="2400" b="1" i="1" dirty="0">
              <a:solidFill>
                <a:srgbClr val="80BA3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02" y="1303336"/>
            <a:ext cx="1046797" cy="280474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200" dirty="0"/>
              <a:t> </a:t>
            </a:r>
            <a:endParaRPr lang="en-US" sz="1200" dirty="0" smtClean="0"/>
          </a:p>
          <a:p>
            <a:pPr algn="l"/>
            <a:r>
              <a:rPr lang="en-US" sz="1200" dirty="0"/>
              <a:t> </a:t>
            </a:r>
            <a:r>
              <a:rPr lang="en-US" sz="1200" dirty="0" smtClean="0"/>
              <a:t>6.00pm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 smtClean="0"/>
              <a:t>6.25pm</a:t>
            </a:r>
          </a:p>
          <a:p>
            <a:pPr algn="l"/>
            <a:endParaRPr lang="en-US" sz="12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200" dirty="0"/>
              <a:t> </a:t>
            </a:r>
            <a:r>
              <a:rPr lang="en-US" sz="1200" dirty="0" smtClean="0"/>
              <a:t>6.30pm</a:t>
            </a:r>
            <a:endParaRPr lang="en-US" sz="1200" dirty="0" smtClean="0"/>
          </a:p>
          <a:p>
            <a:pPr algn="l"/>
            <a:endParaRPr lang="en-US" sz="1000" dirty="0" smtClean="0"/>
          </a:p>
          <a:p>
            <a:pPr algn="l"/>
            <a:r>
              <a:rPr lang="en-US" sz="1000" dirty="0"/>
              <a:t> </a:t>
            </a:r>
            <a:endParaRPr lang="en-US" sz="10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200" dirty="0" smtClean="0"/>
              <a:t>7.20pm</a:t>
            </a:r>
            <a:endParaRPr lang="en-US" sz="1200" dirty="0" smtClean="0"/>
          </a:p>
          <a:p>
            <a:pPr algn="l"/>
            <a:endParaRPr lang="en-US" sz="1000" dirty="0"/>
          </a:p>
          <a:p>
            <a:pPr algn="l"/>
            <a:r>
              <a:rPr lang="en-US" sz="1200" dirty="0" smtClean="0"/>
              <a:t>7.30pm</a:t>
            </a:r>
            <a:endParaRPr lang="en-US" sz="1200" dirty="0" smtClean="0"/>
          </a:p>
          <a:p>
            <a:pPr algn="l"/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9602" y="771240"/>
            <a:ext cx="6073277" cy="24479"/>
          </a:xfrm>
          <a:prstGeom prst="line">
            <a:avLst/>
          </a:prstGeom>
          <a:ln>
            <a:solidFill>
              <a:srgbClr val="80BA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9602" y="1149349"/>
            <a:ext cx="4303645" cy="1588"/>
          </a:xfrm>
          <a:prstGeom prst="line">
            <a:avLst/>
          </a:prstGeom>
          <a:ln>
            <a:solidFill>
              <a:srgbClr val="80BA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629602" y="847725"/>
            <a:ext cx="865823" cy="329141"/>
          </a:xfrm>
          <a:prstGeom prst="rect">
            <a:avLst/>
          </a:prstGeom>
        </p:spPr>
        <p:txBody>
          <a:bodyPr vert="horz" lIns="73783" tIns="36891" rIns="73783" bIns="36891" rtlCol="0">
            <a:normAutofit/>
          </a:bodyPr>
          <a:lstStyle/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BA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80BA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1602" y="847725"/>
            <a:ext cx="865823" cy="329141"/>
          </a:xfrm>
          <a:prstGeom prst="rect">
            <a:avLst/>
          </a:prstGeom>
        </p:spPr>
        <p:txBody>
          <a:bodyPr vert="horz" lIns="73783" tIns="36891" rIns="73783" bIns="36891" rtlCol="0">
            <a:normAutofit/>
          </a:bodyPr>
          <a:lstStyle/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300" b="1" dirty="0" smtClean="0">
                <a:solidFill>
                  <a:srgbClr val="80BA31"/>
                </a:solidFill>
              </a:rPr>
              <a:t>TOPICS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80BA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439228" y="1303337"/>
            <a:ext cx="2357617" cy="3018904"/>
          </a:xfrm>
          <a:prstGeom prst="rect">
            <a:avLst/>
          </a:prstGeom>
        </p:spPr>
        <p:txBody>
          <a:bodyPr vert="horz" lIns="73783" tIns="36891" rIns="73783" bIns="36891" rtlCol="0">
            <a:normAutofit lnSpcReduction="10000"/>
          </a:bodyPr>
          <a:lstStyle/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</a:t>
            </a: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Opening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remarks by Chairperson </a:t>
            </a:r>
            <a:endParaRPr kumimoji="0" lang="en-US" sz="12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What should clinicians know about options for add-on therapy and better asthma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control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i="1" dirty="0" smtClean="0">
                <a:solidFill>
                  <a:schemeClr val="accent5">
                    <a:lumMod val="50000"/>
                  </a:schemeClr>
                </a:solidFill>
              </a:rPr>
              <a:t>Prof Dr. David </a:t>
            </a:r>
            <a:r>
              <a:rPr lang="en-US" sz="1200" i="1" dirty="0" err="1" smtClean="0">
                <a:solidFill>
                  <a:schemeClr val="accent5">
                    <a:lumMod val="50000"/>
                  </a:schemeClr>
                </a:solidFill>
              </a:rPr>
              <a:t>Halpin</a:t>
            </a:r>
            <a:endParaRPr lang="en-US" sz="1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noProof="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Q&amp;A</a:t>
            </a: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100" noProof="0" dirty="0" smtClean="0">
                <a:solidFill>
                  <a:schemeClr val="tx1">
                    <a:tint val="75000"/>
                  </a:schemeClr>
                </a:solidFill>
              </a:rPr>
              <a:t>Continue with dinner (served during </a:t>
            </a:r>
            <a:r>
              <a:rPr lang="en-US" sz="1100" noProof="0" dirty="0" smtClean="0">
                <a:solidFill>
                  <a:schemeClr val="tx1">
                    <a:tint val="75000"/>
                  </a:schemeClr>
                </a:solidFill>
              </a:rPr>
              <a:t>the lecture)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792028" y="1303337"/>
            <a:ext cx="1884997" cy="2286000"/>
          </a:xfrm>
          <a:prstGeom prst="rect">
            <a:avLst/>
          </a:prstGeom>
        </p:spPr>
        <p:txBody>
          <a:bodyPr vert="horz" lIns="73783" tIns="36891" rIns="73783" bIns="36891" rtlCol="0">
            <a:normAutofit/>
          </a:bodyPr>
          <a:lstStyle/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3689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29602" y="4234549"/>
            <a:ext cx="3532823" cy="1752600"/>
          </a:xfrm>
          <a:prstGeom prst="rect">
            <a:avLst/>
          </a:prstGeom>
        </p:spPr>
        <p:txBody>
          <a:bodyPr vert="horz" lIns="73783" tIns="36891" rIns="73783" bIns="36891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900" i="1" dirty="0" smtClean="0">
                <a:solidFill>
                  <a:schemeClr val="tx1">
                    <a:tint val="75000"/>
                  </a:schemeClr>
                </a:solidFill>
              </a:rPr>
              <a:t>For Medical Professionals Only.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144" y="769937"/>
            <a:ext cx="3413580" cy="403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sz="750" dirty="0" smtClean="0"/>
          </a:p>
          <a:p>
            <a:endParaRPr lang="en-MY" sz="750" dirty="0" smtClean="0"/>
          </a:p>
          <a:p>
            <a:endParaRPr lang="en-MY" sz="750" dirty="0" smtClean="0"/>
          </a:p>
          <a:p>
            <a:endParaRPr lang="en-MY" sz="750" dirty="0" smtClean="0"/>
          </a:p>
          <a:p>
            <a:r>
              <a:rPr lang="en-MY" sz="1000" dirty="0" smtClean="0"/>
              <a:t>Professor </a:t>
            </a:r>
            <a:r>
              <a:rPr lang="en-MY" sz="1000" dirty="0"/>
              <a:t>Halpin is Consultant Physician and Honorary Associate Professor in Respiratory Medicine at the Royal Devon and Exeter Hospital, Exeter, UK. He has a busy clinical practice and was Clinical lead 2003-16.</a:t>
            </a:r>
          </a:p>
          <a:p>
            <a:endParaRPr lang="en-MY" sz="1000" dirty="0" smtClean="0"/>
          </a:p>
          <a:p>
            <a:r>
              <a:rPr lang="en-MY" sz="1000" dirty="0" smtClean="0"/>
              <a:t>He </a:t>
            </a:r>
            <a:r>
              <a:rPr lang="en-MY" sz="1000" dirty="0"/>
              <a:t>trained at Oxford University (first class honours); St Thomas Hospital Medical School, UK. He was awarded an MRC scholarship to undertake a D.Phil. in the Department of Human Anatomy, Oxford University, between his pre-clinical; clinical training. He trained in respiratory medicine at the Brompton Hospital, London. </a:t>
            </a:r>
            <a:endParaRPr lang="en-MY" sz="1000" dirty="0" smtClean="0"/>
          </a:p>
          <a:p>
            <a:endParaRPr lang="en-MY" sz="1000" dirty="0"/>
          </a:p>
          <a:p>
            <a:r>
              <a:rPr lang="en-MY" sz="1000" dirty="0" smtClean="0"/>
              <a:t>He </a:t>
            </a:r>
            <a:r>
              <a:rPr lang="en-MY" sz="1000" dirty="0"/>
              <a:t>is a Fellow of Royal College of Physicians, Member British Thoracic </a:t>
            </a:r>
            <a:r>
              <a:rPr lang="en-MY" sz="1000" dirty="0" err="1"/>
              <a:t>Society,European</a:t>
            </a:r>
            <a:r>
              <a:rPr lang="en-MY" sz="1000" dirty="0"/>
              <a:t> Respiratory Society and American Thoracic Society. His research is focused on clinical aspects of COPD and asthma and he has published over 140 peer reviewed papers</a:t>
            </a:r>
            <a:r>
              <a:rPr lang="en-MY" sz="1000" dirty="0" smtClean="0"/>
              <a:t>.</a:t>
            </a:r>
          </a:p>
          <a:p>
            <a:endParaRPr lang="en-MY" sz="1000" dirty="0"/>
          </a:p>
          <a:p>
            <a:r>
              <a:rPr lang="en-MY" sz="1000" dirty="0" smtClean="0"/>
              <a:t>He </a:t>
            </a:r>
            <a:r>
              <a:rPr lang="en-MY" sz="1000" dirty="0"/>
              <a:t>lectures frequently around the world on COPD and asthma. He is a member of the Board of Directors of the Global Initiative on Obstructive Lung Diseases (GOLD)  and of the GOLD Science Committee. </a:t>
            </a:r>
            <a:endParaRPr lang="en-MY" sz="1000" dirty="0" smtClean="0"/>
          </a:p>
          <a:p>
            <a:endParaRPr lang="en-MY" sz="800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6819377" y="4636110"/>
            <a:ext cx="1271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800" dirty="0" smtClean="0">
                <a:solidFill>
                  <a:schemeClr val="bg1"/>
                </a:solidFill>
              </a:rPr>
              <a:t>PC-MY-100539 April 2019 </a:t>
            </a:r>
            <a:endParaRPr lang="en-MY" sz="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70" y="270817"/>
            <a:ext cx="609600" cy="922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001202" y="4627041"/>
            <a:ext cx="2195103" cy="722834"/>
          </a:xfrm>
          <a:prstGeom prst="rect">
            <a:avLst/>
          </a:prstGeom>
        </p:spPr>
        <p:txBody>
          <a:bodyPr vert="horz" wrap="none" lIns="73783" tIns="36891" rIns="73783" bIns="36891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973" b="1" dirty="0" err="1" smtClean="0">
                <a:solidFill>
                  <a:schemeClr val="bg1"/>
                </a:solidFill>
              </a:rPr>
              <a:t>Boehringer</a:t>
            </a:r>
            <a:r>
              <a:rPr lang="en-US" sz="973" b="1" dirty="0" smtClean="0">
                <a:solidFill>
                  <a:schemeClr val="bg1"/>
                </a:solidFill>
              </a:rPr>
              <a:t> </a:t>
            </a:r>
            <a:r>
              <a:rPr lang="en-US" sz="973" b="1" dirty="0" err="1" smtClean="0">
                <a:solidFill>
                  <a:schemeClr val="bg1"/>
                </a:solidFill>
              </a:rPr>
              <a:t>Ingelheim</a:t>
            </a:r>
            <a:r>
              <a:rPr lang="en-US" sz="973" b="1" dirty="0" smtClean="0">
                <a:solidFill>
                  <a:schemeClr val="bg1"/>
                </a:solidFill>
              </a:rPr>
              <a:t> Singapore </a:t>
            </a:r>
            <a:r>
              <a:rPr lang="en-US" sz="973" b="1" dirty="0" err="1" smtClean="0">
                <a:solidFill>
                  <a:schemeClr val="bg1"/>
                </a:solidFill>
              </a:rPr>
              <a:t>Pte</a:t>
            </a:r>
            <a:r>
              <a:rPr lang="en-US" sz="973" b="1" dirty="0" smtClean="0">
                <a:solidFill>
                  <a:schemeClr val="bg1"/>
                </a:solidFill>
              </a:rPr>
              <a:t> Ltd</a:t>
            </a:r>
          </a:p>
          <a:p>
            <a:pPr lvl="0" algn="dist">
              <a:spcBef>
                <a:spcPct val="2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300 Beach Road #37-00,  The Concourse Singapore 199555.</a:t>
            </a:r>
          </a:p>
          <a:p>
            <a:pPr lvl="0" algn="dist">
              <a:spcBef>
                <a:spcPct val="2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Tel: 6419 8600     Fax: 6299 3083</a:t>
            </a:r>
            <a:endParaRPr kumimoji="0" lang="en-US" sz="9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269</Words>
  <Application>Microsoft Office PowerPoint</Application>
  <PresentationFormat>Custom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Avenir Book</vt:lpstr>
      <vt:lpstr>Adobe Devanagari</vt:lpstr>
      <vt:lpstr>Arial</vt:lpstr>
      <vt:lpstr>Calibri</vt:lpstr>
      <vt:lpstr>Office Theme</vt:lpstr>
      <vt:lpstr>INVITATION</vt:lpstr>
      <vt:lpstr>Programme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</dc:title>
  <dc:creator>Elvis</dc:creator>
  <cp:lastModifiedBy>The,Hwee-Bean (HP ComMarketing) BI-SG-S</cp:lastModifiedBy>
  <cp:revision>22</cp:revision>
  <dcterms:created xsi:type="dcterms:W3CDTF">2019-04-03T08:16:14Z</dcterms:created>
  <dcterms:modified xsi:type="dcterms:W3CDTF">2019-04-08T08:55:48Z</dcterms:modified>
</cp:coreProperties>
</file>